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BB0887-4AB7-4F9A-AA5E-2549A9CBEF10}">
  <a:tblStyle styleId="{F1BB0887-4AB7-4F9A-AA5E-2549A9CBE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b23266c2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b23266c2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b23266c2d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b23266c2d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b23266c2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b23266c2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b23266c2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b23266c2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3e635f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3e635f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b23266c2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9b23266c2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b23266c2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b23266c2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b23266c2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b23266c2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b23266c2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b23266c2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b23266c2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b23266c2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3d268337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3d268337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b23266c2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b23266c2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b23266c2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9b23266c2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b23266c2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b23266c2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b23266c2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b23266c2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9b23266c2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9b23266c2d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b23266c2d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b23266c2d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b23266c2d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b23266c2d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b23266c2d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9b23266c2d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0" y="460600"/>
            <a:ext cx="8766900" cy="13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Flight On-Time Prediction and Sentiment Analysis using Pyspark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83150" y="2416175"/>
            <a:ext cx="4188900" cy="15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dk1"/>
                </a:highlight>
              </a:rPr>
              <a:t>-Group 7-</a:t>
            </a:r>
            <a:endParaRPr sz="1650"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dk1"/>
                </a:highlight>
              </a:rPr>
              <a:t>Chris Lazarus : 677377993​</a:t>
            </a:r>
            <a:endParaRPr sz="1650"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dk1"/>
                </a:highlight>
              </a:rPr>
              <a:t>Pratik Sharma : 667724536​</a:t>
            </a:r>
            <a:endParaRPr sz="1650"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highlight>
                  <a:schemeClr val="dk1"/>
                </a:highlight>
              </a:rPr>
              <a:t>Sayali Bonawale : 656488690​</a:t>
            </a:r>
            <a:endParaRPr sz="1650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100" y="2910500"/>
            <a:ext cx="4075901" cy="22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0" y="245675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383150" y="4743300"/>
            <a:ext cx="37617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IDS 561 Analytics for Big Data (38536) 2022 Fall</a:t>
            </a:r>
            <a:endParaRPr sz="1250">
              <a:solidFill>
                <a:schemeClr val="l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>
            <a:spLocks noGrp="1"/>
          </p:cNvSpPr>
          <p:nvPr>
            <p:ph type="title"/>
          </p:nvPr>
        </p:nvSpPr>
        <p:spPr>
          <a:xfrm>
            <a:off x="2204075" y="1850175"/>
            <a:ext cx="7087800" cy="10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On Time Prediction</a:t>
            </a:r>
            <a:endParaRPr sz="5200"/>
          </a:p>
        </p:txBody>
      </p:sp>
      <p:sp>
        <p:nvSpPr>
          <p:cNvPr id="233" name="Google Shape;233;p23"/>
          <p:cNvSpPr txBox="1"/>
          <p:nvPr/>
        </p:nvSpPr>
        <p:spPr>
          <a:xfrm>
            <a:off x="3454575" y="4657775"/>
            <a:ext cx="25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Correlation Matrix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3454575" y="4657775"/>
            <a:ext cx="25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Correlation Matrix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3" y="1136250"/>
            <a:ext cx="8522275" cy="352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3485325" y="4590775"/>
            <a:ext cx="25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Null Value Composition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35275"/>
            <a:ext cx="7246949" cy="34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2445600" y="4466425"/>
            <a:ext cx="47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Relationship between Parameters and Target variable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150" y="1322291"/>
            <a:ext cx="4086950" cy="289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75" y="1345878"/>
            <a:ext cx="4264925" cy="28456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2445600" y="4589250"/>
            <a:ext cx="47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Relationship between Parameters and Target variable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  <p:pic>
        <p:nvPicPr>
          <p:cNvPr id="266" name="Google Shape;2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50" y="1150350"/>
            <a:ext cx="5095800" cy="33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3443550" y="4590750"/>
            <a:ext cx="22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Influence of few features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0" y="1487625"/>
            <a:ext cx="3943625" cy="285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025" y="1466538"/>
            <a:ext cx="4092625" cy="2898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1029238" y="4668500"/>
            <a:ext cx="23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Delay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5773075" y="1806300"/>
            <a:ext cx="23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Without Delay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38" y="1971338"/>
            <a:ext cx="4168325" cy="269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800" y="2283250"/>
            <a:ext cx="4027225" cy="26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9"/>
          <p:cNvSpPr txBox="1">
            <a:spLocks noGrp="1"/>
          </p:cNvSpPr>
          <p:nvPr>
            <p:ph type="title"/>
          </p:nvPr>
        </p:nvSpPr>
        <p:spPr>
          <a:xfrm>
            <a:off x="1029250" y="14910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215500" y="1184750"/>
            <a:ext cx="815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have taken Delay threshold as 10 and analyzed the frequency of flights more and less than the threshold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1029250" y="14910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/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4">
            <a:alphaModFix/>
          </a:blip>
          <a:srcRect r="27488"/>
          <a:stretch/>
        </p:blipFill>
        <p:spPr>
          <a:xfrm>
            <a:off x="1657050" y="930950"/>
            <a:ext cx="5467075" cy="40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 descr="Background pointer shape in timeline graphic"/>
          <p:cNvSpPr/>
          <p:nvPr/>
        </p:nvSpPr>
        <p:spPr>
          <a:xfrm>
            <a:off x="914234" y="219835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body" idx="4294967295"/>
          </p:nvPr>
        </p:nvSpPr>
        <p:spPr>
          <a:xfrm>
            <a:off x="844175" y="2335900"/>
            <a:ext cx="16398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EDA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300" name="Google Shape;300;p31"/>
          <p:cNvGrpSpPr/>
          <p:nvPr/>
        </p:nvGrpSpPr>
        <p:grpSpPr>
          <a:xfrm>
            <a:off x="1306920" y="1609903"/>
            <a:ext cx="198900" cy="593656"/>
            <a:chOff x="777447" y="1610215"/>
            <a:chExt cx="198900" cy="593656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2" name="Google Shape;302;p31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1"/>
          <p:cNvSpPr txBox="1">
            <a:spLocks noGrp="1"/>
          </p:cNvSpPr>
          <p:nvPr>
            <p:ph type="body" idx="4294967295"/>
          </p:nvPr>
        </p:nvSpPr>
        <p:spPr>
          <a:xfrm>
            <a:off x="99875" y="122825"/>
            <a:ext cx="3861300" cy="20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Correlation between parameters.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Plotting null values.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Relationship between parameters and target variable.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Influence of parameters on target.</a:t>
            </a:r>
            <a:endParaRPr sz="1500"/>
          </a:p>
        </p:txBody>
      </p:sp>
      <p:sp>
        <p:nvSpPr>
          <p:cNvPr id="304" name="Google Shape;304;p31" descr="Background pointer shape in timeline graphic"/>
          <p:cNvSpPr/>
          <p:nvPr/>
        </p:nvSpPr>
        <p:spPr>
          <a:xfrm>
            <a:off x="2354454" y="2198338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4294967295"/>
          </p:nvPr>
        </p:nvSpPr>
        <p:spPr>
          <a:xfrm>
            <a:off x="2672676" y="2360788"/>
            <a:ext cx="15432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Preprocessing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306" name="Google Shape;306;p31"/>
          <p:cNvGrpSpPr/>
          <p:nvPr/>
        </p:nvGrpSpPr>
        <p:grpSpPr>
          <a:xfrm>
            <a:off x="3209532" y="2938633"/>
            <a:ext cx="198900" cy="593656"/>
            <a:chOff x="2223534" y="2938958"/>
            <a:chExt cx="198900" cy="593656"/>
          </a:xfrm>
        </p:grpSpPr>
        <p:cxnSp>
          <p:nvCxnSpPr>
            <p:cNvPr id="307" name="Google Shape;307;p31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8" name="Google Shape;308;p31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1"/>
          <p:cNvSpPr txBox="1">
            <a:spLocks noGrp="1"/>
          </p:cNvSpPr>
          <p:nvPr>
            <p:ph type="body" idx="4294967295"/>
          </p:nvPr>
        </p:nvSpPr>
        <p:spPr>
          <a:xfrm>
            <a:off x="2354450" y="3772100"/>
            <a:ext cx="27636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Removed Null Values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Data Wrangling</a:t>
            </a: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Identified delayed threshold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grpSp>
        <p:nvGrpSpPr>
          <p:cNvPr id="310" name="Google Shape;310;p31"/>
          <p:cNvGrpSpPr/>
          <p:nvPr/>
        </p:nvGrpSpPr>
        <p:grpSpPr>
          <a:xfrm>
            <a:off x="4780145" y="1610215"/>
            <a:ext cx="198900" cy="593656"/>
            <a:chOff x="3918084" y="1610215"/>
            <a:chExt cx="198900" cy="593656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1"/>
          <p:cNvSpPr txBox="1">
            <a:spLocks noGrp="1"/>
          </p:cNvSpPr>
          <p:nvPr>
            <p:ph type="body" idx="4294967295"/>
          </p:nvPr>
        </p:nvSpPr>
        <p:spPr>
          <a:xfrm>
            <a:off x="4215875" y="247025"/>
            <a:ext cx="3555300" cy="1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Splitting of data into train and test.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Builded various Models based on supervised ML techniques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4" name="Google Shape;314;p31" descr="Background pointer shape in timeline graphic"/>
          <p:cNvSpPr/>
          <p:nvPr/>
        </p:nvSpPr>
        <p:spPr>
          <a:xfrm>
            <a:off x="4036768" y="2198338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body" idx="4294967295"/>
          </p:nvPr>
        </p:nvSpPr>
        <p:spPr>
          <a:xfrm>
            <a:off x="4404574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Model Building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6326195" y="2938633"/>
            <a:ext cx="198900" cy="593656"/>
            <a:chOff x="5958946" y="2938958"/>
            <a:chExt cx="198900" cy="593656"/>
          </a:xfrm>
        </p:grpSpPr>
        <p:cxnSp>
          <p:nvCxnSpPr>
            <p:cNvPr id="317" name="Google Shape;317;p31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8" name="Google Shape;318;p31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1"/>
          <p:cNvSpPr txBox="1">
            <a:spLocks noGrp="1"/>
          </p:cNvSpPr>
          <p:nvPr>
            <p:ph type="body" idx="4294967295"/>
          </p:nvPr>
        </p:nvSpPr>
        <p:spPr>
          <a:xfrm>
            <a:off x="5450550" y="3663975"/>
            <a:ext cx="34083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Using the ML Models for prediction, Performance analysis</a:t>
            </a:r>
            <a:endParaRPr sz="1500"/>
          </a:p>
        </p:txBody>
      </p:sp>
      <p:sp>
        <p:nvSpPr>
          <p:cNvPr id="320" name="Google Shape;320;p31" descr="Background pointer shape in timeline graphic"/>
          <p:cNvSpPr/>
          <p:nvPr/>
        </p:nvSpPr>
        <p:spPr>
          <a:xfrm>
            <a:off x="5720063" y="219835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body" idx="4294967295"/>
          </p:nvPr>
        </p:nvSpPr>
        <p:spPr>
          <a:xfrm>
            <a:off x="6171974" y="2336550"/>
            <a:ext cx="1440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Prediction and Evaluation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/>
        </p:nvSpPr>
        <p:spPr>
          <a:xfrm>
            <a:off x="1717350" y="2024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32"/>
          <p:cNvGraphicFramePr/>
          <p:nvPr/>
        </p:nvGraphicFramePr>
        <p:xfrm>
          <a:off x="745188" y="1282100"/>
          <a:ext cx="7676625" cy="3238150"/>
        </p:xfrm>
        <a:graphic>
          <a:graphicData uri="http://schemas.openxmlformats.org/drawingml/2006/table">
            <a:tbl>
              <a:tblPr>
                <a:noFill/>
                <a:tableStyleId>{F1BB0887-4AB7-4F9A-AA5E-2549A9CBEF10}</a:tableStyleId>
              </a:tblPr>
              <a:tblGrid>
                <a:gridCol w="343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</a:rPr>
                        <a:t>Dataset</a:t>
                      </a:r>
                      <a:endParaRPr sz="2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900">
                          <a:solidFill>
                            <a:schemeClr val="lt1"/>
                          </a:solidFill>
                        </a:rPr>
                        <a:t>Algorithms Used</a:t>
                      </a:r>
                      <a:endParaRPr sz="29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</a:rPr>
                        <a:t>On Time Prediction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</a:rPr>
                        <a:t>Decision Tree, Logistic Regression, Naive Bayes, Random Forest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</a:rPr>
                        <a:t>Sentiment Analysis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25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Building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0" y="414550"/>
            <a:ext cx="8766900" cy="7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383150" y="1381825"/>
            <a:ext cx="8230200" cy="26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Problem Statement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Dataset Description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Prediction Process Flow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Exploratory Data Analysis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Methodologies Used / Model Building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Results and Performance Analysis</a:t>
            </a:r>
            <a:endParaRPr sz="2050">
              <a:highlight>
                <a:schemeClr val="dk1"/>
              </a:highlight>
            </a:endParaRPr>
          </a:p>
          <a:p>
            <a:pPr marL="457200" lvl="0" indent="-3587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lang="en" sz="2050">
                <a:highlight>
                  <a:schemeClr val="dk1"/>
                </a:highlight>
              </a:rPr>
              <a:t>Sentiment Analysis</a:t>
            </a:r>
            <a:endParaRPr sz="2050">
              <a:highlight>
                <a:schemeClr val="dk1"/>
              </a:highlight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0" y="245675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>
            <a:spLocks noGrp="1"/>
          </p:cNvSpPr>
          <p:nvPr>
            <p:ph type="title"/>
          </p:nvPr>
        </p:nvSpPr>
        <p:spPr>
          <a:xfrm>
            <a:off x="321725" y="893359"/>
            <a:ext cx="8222100" cy="3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Setting the threshold for delay feature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Assigning the target label (0,1) based on threshold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Positive class : 1 : Delay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String Indexer :  to convert a string column of labels to an ML column of label indices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Vector Assembler </a:t>
            </a: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/>
              <a:t>Fitting Supervised learning models : Decision Tree, Logistic Regression, Naive Bayes, Random Forest</a:t>
            </a:r>
            <a:endParaRPr sz="180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/>
          </p:nvPr>
        </p:nvSpPr>
        <p:spPr>
          <a:xfrm>
            <a:off x="321725" y="39920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/>
        </p:nvSpPr>
        <p:spPr>
          <a:xfrm>
            <a:off x="1717350" y="2024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3" name="Google Shape;3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1380600" y="184250"/>
            <a:ext cx="6382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Performance Analysis</a:t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75" y="974375"/>
            <a:ext cx="5146200" cy="319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6095425" y="951925"/>
            <a:ext cx="26103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Cost Analysis :Based on the label class False Negative is more costly : Recall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 and Decision tree performs well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431935" y="1304875"/>
            <a:ext cx="3910263" cy="3416400"/>
            <a:chOff x="431925" y="1304875"/>
            <a:chExt cx="2628925" cy="3416400"/>
          </a:xfrm>
        </p:grpSpPr>
        <p:sp>
          <p:nvSpPr>
            <p:cNvPr id="103" name="Google Shape;10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5"/>
          <p:cNvSpPr txBox="1">
            <a:spLocks noGrp="1"/>
          </p:cNvSpPr>
          <p:nvPr>
            <p:ph type="body" idx="4294967295"/>
          </p:nvPr>
        </p:nvSpPr>
        <p:spPr>
          <a:xfrm>
            <a:off x="542735" y="1304875"/>
            <a:ext cx="37104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On Time Prediction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4294967295"/>
          </p:nvPr>
        </p:nvSpPr>
        <p:spPr>
          <a:xfrm>
            <a:off x="543725" y="1965275"/>
            <a:ext cx="36867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 Time estimation is critical for airlines to get the degree of Customer satisfaction.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different ML Classification and Regression Algorithms to propose the best method.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4682846" y="1304875"/>
            <a:ext cx="4153032" cy="3416400"/>
            <a:chOff x="3320450" y="1304875"/>
            <a:chExt cx="2632500" cy="3416400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 txBox="1">
            <a:spLocks noGrp="1"/>
          </p:cNvSpPr>
          <p:nvPr>
            <p:ph type="body" idx="4294967295"/>
          </p:nvPr>
        </p:nvSpPr>
        <p:spPr>
          <a:xfrm>
            <a:off x="4791756" y="1304875"/>
            <a:ext cx="39354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Sentiment 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294967295"/>
          </p:nvPr>
        </p:nvSpPr>
        <p:spPr>
          <a:xfrm>
            <a:off x="4804250" y="1888500"/>
            <a:ext cx="39102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Classification of Tweets so as to understand the Quality of Customer Experience.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/>
              <a:t>Categorize the tweets: Positive or negative sentiment​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118" name="Google Shape;118;p16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16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16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16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16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16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6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6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8" name="Google Shape;128;p16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234800" y="-61850"/>
            <a:ext cx="4045200" cy="7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71750" y="754113"/>
            <a:ext cx="4371300" cy="4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Prediction Dataset :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Number of records: 275,000​</a:t>
            </a:r>
            <a:endParaRPr sz="1500"/>
          </a:p>
          <a:p>
            <a:pPr marL="0" marR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Dataset: </a:t>
            </a:r>
            <a:r>
              <a:rPr lang="en" sz="1500">
                <a:solidFill>
                  <a:srgbClr val="990000"/>
                </a:solidFill>
              </a:rPr>
              <a:t>https://www.kaggle.com/</a:t>
            </a:r>
            <a:endParaRPr sz="1500">
              <a:solidFill>
                <a:srgbClr val="99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Features: Month, Date, Day of Week, Origin, Distance, Airline ID, Flight ID, Depart, Flight Duration, Delay</a:t>
            </a:r>
            <a:endParaRPr sz="150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Sentiment Analysis Dataset :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Number of records: 11541</a:t>
            </a:r>
            <a:endParaRPr sz="1500"/>
          </a:p>
          <a:p>
            <a:pPr marL="0" marR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Dataset: </a:t>
            </a:r>
            <a:r>
              <a:rPr lang="en" sz="1500">
                <a:solidFill>
                  <a:srgbClr val="990000"/>
                </a:solidFill>
              </a:rPr>
              <a:t>https://data.world/crowdflower</a:t>
            </a:r>
            <a:endParaRPr sz="150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Features: Tweet ID, Comments, Airline, Name, Retweet count, Text, Created ,Location, User Timezone</a:t>
            </a:r>
            <a:endParaRPr sz="150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132" name="Google Shape;132;p16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l" t="t" r="r" b="b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33" name="Google Shape;133;p16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43" name="Google Shape;143;p16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l" t="t" r="r" b="b"/>
              <a:pathLst>
                <a:path w="166262" h="63079" extrusionOk="0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44" name="Google Shape;144;p16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6"/>
          <p:cNvSpPr txBox="1">
            <a:spLocks noGrp="1"/>
          </p:cNvSpPr>
          <p:nvPr>
            <p:ph type="body" idx="2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On Time</a:t>
            </a:r>
            <a:endParaRPr sz="1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Airline Sentiment Analysis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383850" y="1596800"/>
            <a:ext cx="4110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Tagged our sentiment feature as 0 for negative, 1 for positive and -1 as neutral.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then generated tokens from our text tweet dataset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Processed data for removing Stop words.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Transformed data using Hashing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Trained Model using Logistic Regression and used this model for  Prediction.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725" y="1856600"/>
            <a:ext cx="4110149" cy="231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 descr="Background pointer shape in timeline graphic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4294967295"/>
          </p:nvPr>
        </p:nvSpPr>
        <p:spPr>
          <a:xfrm>
            <a:off x="340925" y="2336550"/>
            <a:ext cx="16398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Preprocessing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75" name="Google Shape;175;p1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6" name="Google Shape;176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body" idx="4294967295"/>
          </p:nvPr>
        </p:nvSpPr>
        <p:spPr>
          <a:xfrm>
            <a:off x="340925" y="252953"/>
            <a:ext cx="22428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Removed Null Values, 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Special Characters, Tokenizing, Stopwords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8" name="Google Shape;178;p19" descr="Background pointer shape in timeline graphic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EDA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80" name="Google Shape;180;p19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81" name="Google Shape;181;p1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2" name="Google Shape;182;p19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9"/>
          <p:cNvSpPr txBox="1">
            <a:spLocks noGrp="1"/>
          </p:cNvSpPr>
          <p:nvPr>
            <p:ph type="body" idx="4294967295"/>
          </p:nvPr>
        </p:nvSpPr>
        <p:spPr>
          <a:xfrm>
            <a:off x="1168175" y="3664625"/>
            <a:ext cx="26391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Categorized the tweets into positive and negative.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Analysis of airlines using reasons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184" name="Google Shape;184;p19" descr="Background pointer shape in timeline graphic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Sentiment Analysis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87" name="Google Shape;187;p1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" name="Google Shape;188;p1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9"/>
          <p:cNvSpPr txBox="1">
            <a:spLocks noGrp="1"/>
          </p:cNvSpPr>
          <p:nvPr>
            <p:ph type="body" idx="4294967295"/>
          </p:nvPr>
        </p:nvSpPr>
        <p:spPr>
          <a:xfrm>
            <a:off x="3513444" y="571242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Conducted sentiment Analysis on Twitter data</a:t>
            </a:r>
            <a:r>
              <a:rPr lang="en" sz="1500"/>
              <a:t> </a:t>
            </a:r>
            <a:endParaRPr sz="1500"/>
          </a:p>
        </p:txBody>
      </p:sp>
      <p:sp>
        <p:nvSpPr>
          <p:cNvPr id="190" name="Google Shape;190;p19" descr="Background pointer shape in timeline graphic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Model Building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92" name="Google Shape;192;p19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93" name="Google Shape;193;p1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4" name="Google Shape;194;p19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9"/>
          <p:cNvSpPr txBox="1">
            <a:spLocks noGrp="1"/>
          </p:cNvSpPr>
          <p:nvPr>
            <p:ph type="body" idx="4294967295"/>
          </p:nvPr>
        </p:nvSpPr>
        <p:spPr>
          <a:xfrm>
            <a:off x="5219027" y="366595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Logistic Regression for Model Building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96" name="Google Shape;196;p19" descr="Background pointer shape in timeline graphic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4294967295"/>
          </p:nvPr>
        </p:nvSpPr>
        <p:spPr>
          <a:xfrm>
            <a:off x="7111499" y="2336550"/>
            <a:ext cx="1440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Prediction and Evaluation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99" name="Google Shape;199;p1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0" name="Google Shape;200;p1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body" idx="4294967295"/>
          </p:nvPr>
        </p:nvSpPr>
        <p:spPr>
          <a:xfrm>
            <a:off x="6685979" y="252942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Used the LR Model to perform prediction, Performance analysis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700" y="4507550"/>
            <a:ext cx="1338648" cy="5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2349125" y="4621500"/>
            <a:ext cx="49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 of Airlines using additional comments and reasons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88" y="919050"/>
            <a:ext cx="7032025" cy="370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735900" y="151213"/>
            <a:ext cx="56187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Airline Sentiment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25" y="881400"/>
            <a:ext cx="5417574" cy="37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3254975" y="4636825"/>
            <a:ext cx="27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Polarity scores of Major Airlines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891400" y="184213"/>
            <a:ext cx="5618700" cy="5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Airline Sentiment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25" y="184250"/>
            <a:ext cx="1338648" cy="54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3254975" y="4636825"/>
            <a:ext cx="279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Polarity scores of Major Airlines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597725" y="184250"/>
            <a:ext cx="5618700" cy="9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 and Performance Analysis</a:t>
            </a:r>
            <a:endParaRPr/>
          </a:p>
        </p:txBody>
      </p:sp>
      <p:graphicFrame>
        <p:nvGraphicFramePr>
          <p:cNvPr id="226" name="Google Shape;226;p22"/>
          <p:cNvGraphicFramePr/>
          <p:nvPr/>
        </p:nvGraphicFramePr>
        <p:xfrm>
          <a:off x="952500" y="2190750"/>
          <a:ext cx="7239000" cy="1066740"/>
        </p:xfrm>
        <a:graphic>
          <a:graphicData uri="http://schemas.openxmlformats.org/drawingml/2006/table">
            <a:tbl>
              <a:tblPr>
                <a:noFill/>
                <a:tableStyleId>{F1BB0887-4AB7-4F9A-AA5E-2549A9CBEF10}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</a:rPr>
                        <a:t>Logistic Regression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</a:rPr>
                        <a:t>89.8%</a:t>
                      </a:r>
                      <a:endParaRPr sz="2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592</Words>
  <Application>Microsoft Office PowerPoint</Application>
  <PresentationFormat>On-screen Show (16:9)</PresentationFormat>
  <Paragraphs>121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</vt:lpstr>
      <vt:lpstr>Roboto Medium</vt:lpstr>
      <vt:lpstr>Arial</vt:lpstr>
      <vt:lpstr>Geometric</vt:lpstr>
      <vt:lpstr>Flight On-Time Prediction and Sentiment Analysis using Pyspark</vt:lpstr>
      <vt:lpstr>Overview</vt:lpstr>
      <vt:lpstr>Problem Statement</vt:lpstr>
      <vt:lpstr>Dataset</vt:lpstr>
      <vt:lpstr>Airline Sentiment Analysis</vt:lpstr>
      <vt:lpstr>PowerPoint Presentation</vt:lpstr>
      <vt:lpstr>Airline Sentiment Analysis</vt:lpstr>
      <vt:lpstr>Airline Sentiment Analysis</vt:lpstr>
      <vt:lpstr>Results and Performance Analysis</vt:lpstr>
      <vt:lpstr>On Time Prediction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PowerPoint Presentation</vt:lpstr>
      <vt:lpstr>Model Building</vt:lpstr>
      <vt:lpstr>Setting the threshold for delay feature Assigning the target label (0,1) based on threshold Positive class : 1 : Delay String Indexer :  to convert a string column of labels to an ML column of label indices Vector Assembler  Fitting Supervised learning models : Decision Tree, Logistic Regression, Naive Bayes, Random Forest</vt:lpstr>
      <vt:lpstr>Results and Performance Analysis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On-Time Prediction and Sentiment Analysis using Pyspark</dc:title>
  <cp:lastModifiedBy>Bonawale, Sayali Suresh</cp:lastModifiedBy>
  <cp:revision>3</cp:revision>
  <dcterms:modified xsi:type="dcterms:W3CDTF">2022-11-28T22:09:46Z</dcterms:modified>
</cp:coreProperties>
</file>